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sldIdLst>
    <p:sldId id="256" r:id="rId2"/>
    <p:sldId id="257" r:id="rId3"/>
    <p:sldId id="258" r:id="rId4"/>
    <p:sldId id="259" r:id="rId5"/>
    <p:sldId id="260" r:id="rId6"/>
    <p:sldId id="262" r:id="rId7"/>
    <p:sldId id="263" r:id="rId8"/>
    <p:sldId id="265" r:id="rId9"/>
    <p:sldId id="267" r:id="rId10"/>
    <p:sldId id="268" r:id="rId11"/>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he-IL" smtClean="0"/>
              <a:t>לחץ כדי לערוך סגנון כותרת של תבנית בסיס</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C628722-5441-4440-92C3-972EEAC55799}" type="datetimeFigureOut">
              <a:rPr lang="en-US" smtClean="0"/>
              <a:t>9/4/2023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925BFE7-6F9E-45CC-93AE-F83124A14067}"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1641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8C628722-5441-4440-92C3-972EEAC55799}"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94852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8C628722-5441-4440-92C3-972EEAC55799}"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247503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8C628722-5441-4440-92C3-972EEAC55799}"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102348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ערוך סגנונות טקסט של תבנית בסיס</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C628722-5441-4440-92C3-972EEAC55799}" type="datetimeFigureOut">
              <a:rPr lang="en-US" smtClean="0"/>
              <a:t>9/4/2023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925BFE7-6F9E-45CC-93AE-F83124A14067}"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51810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he-IL" smtClean="0"/>
              <a:t>לחץ כדי לערוך סגנון כותרת של תבנית בסיס</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Date Placeholder 4"/>
          <p:cNvSpPr>
            <a:spLocks noGrp="1"/>
          </p:cNvSpPr>
          <p:nvPr>
            <p:ph type="dt" sz="half" idx="10"/>
          </p:nvPr>
        </p:nvSpPr>
        <p:spPr/>
        <p:txBody>
          <a:bodyPr/>
          <a:lstStyle/>
          <a:p>
            <a:fld id="{8C628722-5441-4440-92C3-972EEAC55799}"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252792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ערוך סגנונות טקסט של תבנית בסיס</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7" name="Date Placeholder 6"/>
          <p:cNvSpPr>
            <a:spLocks noGrp="1"/>
          </p:cNvSpPr>
          <p:nvPr>
            <p:ph type="dt" sz="half" idx="10"/>
          </p:nvPr>
        </p:nvSpPr>
        <p:spPr/>
        <p:txBody>
          <a:bodyPr/>
          <a:lstStyle/>
          <a:p>
            <a:fld id="{8C628722-5441-4440-92C3-972EEAC55799}" type="datetimeFigureOut">
              <a:rPr lang="en-US" smtClean="0"/>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253539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C628722-5441-4440-92C3-972EEAC55799}" type="datetimeFigureOut">
              <a:rPr lang="en-US" smtClean="0"/>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263991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28722-5441-4440-92C3-972EEAC55799}" type="datetimeFigureOut">
              <a:rPr lang="en-US" smtClean="0"/>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5BFE7-6F9E-45CC-93AE-F83124A14067}" type="slidenum">
              <a:rPr lang="en-US" smtClean="0"/>
              <a:t>‹#›</a:t>
            </a:fld>
            <a:endParaRPr lang="en-US"/>
          </a:p>
        </p:txBody>
      </p:sp>
    </p:spTree>
    <p:extLst>
      <p:ext uri="{BB962C8B-B14F-4D97-AF65-F5344CB8AC3E}">
        <p14:creationId xmlns:p14="http://schemas.microsoft.com/office/powerpoint/2010/main" val="394024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C628722-5441-4440-92C3-972EEAC55799}" type="datetimeFigureOut">
              <a:rPr lang="en-US" smtClean="0"/>
              <a:t>9/4/2023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925BFE7-6F9E-45CC-93AE-F83124A14067}"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386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he-IL" smtClean="0"/>
              <a:t>לחץ כדי לערוך סגנון כותרת של תבנית בסיס</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C628722-5441-4440-92C3-972EEAC55799}" type="datetimeFigureOut">
              <a:rPr lang="en-US" smtClean="0"/>
              <a:t>9/4/2023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925BFE7-6F9E-45CC-93AE-F83124A14067}"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105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C628722-5441-4440-92C3-972EEAC55799}" type="datetimeFigureOut">
              <a:rPr lang="en-US" smtClean="0"/>
              <a:t>9/4/2023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925BFE7-6F9E-45CC-93AE-F83124A14067}"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17247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p:cNvPicPr>
            <a:picLocks noChangeAspect="1"/>
          </p:cNvPicPr>
          <p:nvPr/>
        </p:nvPicPr>
        <p:blipFill>
          <a:blip r:embed="rId2"/>
          <a:stretch>
            <a:fillRect/>
          </a:stretch>
        </p:blipFill>
        <p:spPr>
          <a:xfrm>
            <a:off x="0" y="1224356"/>
            <a:ext cx="5306978" cy="4498731"/>
          </a:xfrm>
          <a:prstGeom prst="rect">
            <a:avLst/>
          </a:prstGeom>
        </p:spPr>
      </p:pic>
      <p:sp>
        <p:nvSpPr>
          <p:cNvPr id="18" name="מציין מיקום תוכן 17"/>
          <p:cNvSpPr>
            <a:spLocks noGrp="1"/>
          </p:cNvSpPr>
          <p:nvPr>
            <p:ph idx="1"/>
          </p:nvPr>
        </p:nvSpPr>
        <p:spPr>
          <a:xfrm>
            <a:off x="6365519" y="2766151"/>
            <a:ext cx="4824994" cy="707570"/>
          </a:xfrm>
        </p:spPr>
        <p:txBody>
          <a:bodyPr>
            <a:noAutofit/>
          </a:bodyPr>
          <a:lstStyle/>
          <a:p>
            <a:pPr marL="0" indent="0">
              <a:buNone/>
            </a:pPr>
            <a:r>
              <a:rPr lang="he-IL" sz="4400" dirty="0" smtClean="0">
                <a:solidFill>
                  <a:schemeClr val="accent1">
                    <a:lumMod val="50000"/>
                  </a:schemeClr>
                </a:solidFill>
                <a:latin typeface="Guttman Kav" panose="02010401010101010101" pitchFamily="2" charset="-79"/>
                <a:cs typeface="Guttman Kav" panose="02010401010101010101" pitchFamily="2" charset="-79"/>
              </a:rPr>
              <a:t>פרויקט עיבוד תמונה</a:t>
            </a:r>
            <a:endParaRPr lang="en-US" sz="4400" dirty="0">
              <a:solidFill>
                <a:schemeClr val="accent1">
                  <a:lumMod val="50000"/>
                </a:schemeClr>
              </a:solidFill>
              <a:cs typeface="Guttman Kav" panose="02010401010101010101" pitchFamily="2" charset="-79"/>
            </a:endParaRPr>
          </a:p>
        </p:txBody>
      </p:sp>
      <p:sp>
        <p:nvSpPr>
          <p:cNvPr id="19" name="מלבן 18"/>
          <p:cNvSpPr/>
          <p:nvPr/>
        </p:nvSpPr>
        <p:spPr>
          <a:xfrm>
            <a:off x="6547276" y="3473721"/>
            <a:ext cx="4461479" cy="461665"/>
          </a:xfrm>
          <a:prstGeom prst="rect">
            <a:avLst/>
          </a:prstGeom>
        </p:spPr>
        <p:txBody>
          <a:bodyPr wrap="none">
            <a:spAutoFit/>
          </a:bodyPr>
          <a:lstStyle/>
          <a:p>
            <a:r>
              <a:rPr lang="he-IL" sz="2400" dirty="0" smtClean="0">
                <a:solidFill>
                  <a:schemeClr val="tx2">
                    <a:lumMod val="50000"/>
                  </a:schemeClr>
                </a:solidFill>
                <a:latin typeface="Guttman Kav" panose="02010401010101010101" pitchFamily="2" charset="-79"/>
                <a:cs typeface="Guttman Kav" panose="02010401010101010101" pitchFamily="2" charset="-79"/>
              </a:rPr>
              <a:t>שם של סטודנטית: רשא חאג יחיא</a:t>
            </a:r>
            <a:endParaRPr lang="en-US" sz="2400" dirty="0">
              <a:solidFill>
                <a:schemeClr val="tx2">
                  <a:lumMod val="50000"/>
                </a:schemeClr>
              </a:solidFill>
              <a:cs typeface="Guttman Kav" panose="02010401010101010101" pitchFamily="2" charset="-79"/>
            </a:endParaRPr>
          </a:p>
        </p:txBody>
      </p:sp>
    </p:spTree>
    <p:extLst>
      <p:ext uri="{BB962C8B-B14F-4D97-AF65-F5344CB8AC3E}">
        <p14:creationId xmlns:p14="http://schemas.microsoft.com/office/powerpoint/2010/main" val="1623573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solidFill>
                  <a:schemeClr val="tx2">
                    <a:lumMod val="10000"/>
                  </a:schemeClr>
                </a:solidFill>
              </a:rPr>
              <a:t>Conclusion </a:t>
            </a:r>
            <a:endParaRPr lang="en-US" dirty="0">
              <a:solidFill>
                <a:schemeClr val="tx2">
                  <a:lumMod val="10000"/>
                </a:schemeClr>
              </a:solidFill>
            </a:endParaRPr>
          </a:p>
        </p:txBody>
      </p:sp>
      <p:sp>
        <p:nvSpPr>
          <p:cNvPr id="3" name="מציין מיקום תוכן 2"/>
          <p:cNvSpPr>
            <a:spLocks noGrp="1"/>
          </p:cNvSpPr>
          <p:nvPr>
            <p:ph idx="1"/>
          </p:nvPr>
        </p:nvSpPr>
        <p:spPr/>
        <p:txBody>
          <a:bodyPr/>
          <a:lstStyle/>
          <a:p>
            <a:r>
              <a:rPr lang="en-US" dirty="0">
                <a:solidFill>
                  <a:schemeClr val="tx2">
                    <a:lumMod val="10000"/>
                  </a:schemeClr>
                </a:solidFill>
              </a:rPr>
              <a:t>In conclusion, the "Red Balls Detector" project demonstrates the power of image processing techniques to identify and highlight specific objects in images. By leveraging OpenCV and Python, we developed an algorithm that can detect red balls in an image. The key steps include converting the image to the HSV color space, defining a range for the red color, creating a mask to isolate the red regions, finding contours, and drawing the detected objects on the original image</a:t>
            </a:r>
            <a:r>
              <a:rPr lang="en-US" dirty="0" smtClean="0">
                <a:solidFill>
                  <a:schemeClr val="tx2">
                    <a:lumMod val="10000"/>
                  </a:schemeClr>
                </a:solidFill>
              </a:rPr>
              <a:t>.</a:t>
            </a:r>
            <a:endParaRPr lang="en-US" dirty="0">
              <a:solidFill>
                <a:schemeClr val="tx2">
                  <a:lumMod val="10000"/>
                </a:schemeClr>
              </a:solidFill>
            </a:endParaRPr>
          </a:p>
          <a:p>
            <a:endParaRPr lang="en-US" dirty="0" smtClean="0">
              <a:solidFill>
                <a:schemeClr val="tx2">
                  <a:lumMod val="10000"/>
                </a:schemeClr>
              </a:solidFill>
            </a:endParaRPr>
          </a:p>
          <a:p>
            <a:endParaRPr lang="en-US" dirty="0">
              <a:solidFill>
                <a:schemeClr val="tx2">
                  <a:lumMod val="10000"/>
                </a:schemeClr>
              </a:solidFill>
            </a:endParaRPr>
          </a:p>
        </p:txBody>
      </p:sp>
    </p:spTree>
    <p:extLst>
      <p:ext uri="{BB962C8B-B14F-4D97-AF65-F5344CB8AC3E}">
        <p14:creationId xmlns:p14="http://schemas.microsoft.com/office/powerpoint/2010/main" val="1528286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rot="10800000" flipV="1">
            <a:off x="4004561" y="4581161"/>
            <a:ext cx="6227385" cy="45719"/>
          </a:xfrm>
        </p:spPr>
        <p:txBody>
          <a:bodyPr/>
          <a:lstStyle/>
          <a:p>
            <a:pPr algn="ctr"/>
            <a:r>
              <a:rPr lang="he-IL" sz="3600" dirty="0" smtClean="0">
                <a:solidFill>
                  <a:schemeClr val="tx2">
                    <a:lumMod val="10000"/>
                  </a:schemeClr>
                </a:solidFill>
              </a:rPr>
              <a:t>"משימת פרויקט"</a:t>
            </a:r>
            <a:r>
              <a:rPr lang="he-IL" dirty="0"/>
              <a:t/>
            </a:r>
            <a:br>
              <a:rPr lang="he-IL" dirty="0"/>
            </a:br>
            <a:r>
              <a:rPr lang="he-IL" dirty="0"/>
              <a:t/>
            </a:r>
            <a:br>
              <a:rPr lang="he-IL" dirty="0"/>
            </a:br>
            <a:endParaRPr lang="en-US" dirty="0"/>
          </a:p>
        </p:txBody>
      </p:sp>
      <p:sp>
        <p:nvSpPr>
          <p:cNvPr id="4" name="מציין מיקום טקסט 3"/>
          <p:cNvSpPr>
            <a:spLocks noGrp="1"/>
          </p:cNvSpPr>
          <p:nvPr>
            <p:ph type="subTitle" idx="1"/>
          </p:nvPr>
        </p:nvSpPr>
        <p:spPr>
          <a:xfrm>
            <a:off x="4972596" y="2869749"/>
            <a:ext cx="4291317" cy="2407646"/>
          </a:xfrm>
        </p:spPr>
        <p:txBody>
          <a:bodyPr>
            <a:normAutofit/>
          </a:bodyPr>
          <a:lstStyle/>
          <a:p>
            <a:pPr algn="ctr"/>
            <a:r>
              <a:rPr lang="he-IL" sz="2800" b="1" dirty="0">
                <a:solidFill>
                  <a:schemeClr val="tx2">
                    <a:lumMod val="50000"/>
                  </a:schemeClr>
                </a:solidFill>
              </a:rPr>
              <a:t>זיהוי כדורים אדומים בתמונות של כדורים </a:t>
            </a:r>
            <a:r>
              <a:rPr lang="he-IL" sz="2800" b="1" dirty="0" smtClean="0">
                <a:solidFill>
                  <a:schemeClr val="tx2">
                    <a:lumMod val="50000"/>
                  </a:schemeClr>
                </a:solidFill>
              </a:rPr>
              <a:t>צבעוניים </a:t>
            </a:r>
            <a:r>
              <a:rPr lang="he-IL" sz="2800" b="1" dirty="0">
                <a:solidFill>
                  <a:schemeClr val="tx2">
                    <a:lumMod val="50000"/>
                  </a:schemeClr>
                </a:solidFill>
              </a:rPr>
              <a:t>בג'מבורי </a:t>
            </a:r>
            <a:endParaRPr lang="en-US" sz="2800" b="1" dirty="0">
              <a:solidFill>
                <a:schemeClr val="tx2">
                  <a:lumMod val="50000"/>
                </a:schemeClr>
              </a:solidFill>
            </a:endParaRPr>
          </a:p>
          <a:p>
            <a:endParaRPr lang="en-US" sz="1200" dirty="0"/>
          </a:p>
          <a:p>
            <a:endParaRPr lang="en-US" sz="1200" dirty="0"/>
          </a:p>
        </p:txBody>
      </p:sp>
      <p:pic>
        <p:nvPicPr>
          <p:cNvPr id="7" name="תמונה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7348" y="1760127"/>
            <a:ext cx="3608793" cy="2624553"/>
          </a:xfrm>
          <a:prstGeom prst="rect">
            <a:avLst/>
          </a:prstGeom>
        </p:spPr>
      </p:pic>
    </p:spTree>
    <p:extLst>
      <p:ext uri="{BB962C8B-B14F-4D97-AF65-F5344CB8AC3E}">
        <p14:creationId xmlns:p14="http://schemas.microsoft.com/office/powerpoint/2010/main" val="2681421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67989" y="874123"/>
            <a:ext cx="9601200" cy="637903"/>
          </a:xfrm>
        </p:spPr>
        <p:txBody>
          <a:bodyPr>
            <a:normAutofit/>
          </a:bodyPr>
          <a:lstStyle/>
          <a:p>
            <a:pPr algn="ctr" rtl="1"/>
            <a:r>
              <a:rPr lang="he-IL" sz="3200" dirty="0">
                <a:solidFill>
                  <a:schemeClr val="accent5">
                    <a:lumMod val="75000"/>
                  </a:schemeClr>
                </a:solidFill>
                <a:latin typeface="Guttman Kav-Light" panose="02010401010101010101" pitchFamily="2" charset="-79"/>
                <a:cs typeface="Guttman Kav-Light" panose="02010401010101010101" pitchFamily="2" charset="-79"/>
              </a:rPr>
              <a:t>זיהוי והדגשת כדורים אדומים בתמונות באמצעות </a:t>
            </a:r>
            <a:r>
              <a:rPr lang="en-US" sz="3200" dirty="0">
                <a:solidFill>
                  <a:schemeClr val="accent5">
                    <a:lumMod val="75000"/>
                  </a:schemeClr>
                </a:solidFill>
                <a:latin typeface="Söhne"/>
                <a:cs typeface="Guttman Kav-Light" panose="02010401010101010101" pitchFamily="2" charset="-79"/>
              </a:rPr>
              <a:t>OpenCV</a:t>
            </a:r>
            <a:endParaRPr lang="en-US" sz="3200" dirty="0">
              <a:solidFill>
                <a:schemeClr val="accent5">
                  <a:lumMod val="75000"/>
                </a:schemeClr>
              </a:solidFill>
              <a:cs typeface="Guttman Kav-Light" panose="02010401010101010101" pitchFamily="2" charset="-79"/>
            </a:endParaRPr>
          </a:p>
        </p:txBody>
      </p:sp>
      <p:sp>
        <p:nvSpPr>
          <p:cNvPr id="3" name="מציין מיקום תוכן 2"/>
          <p:cNvSpPr>
            <a:spLocks noGrp="1"/>
          </p:cNvSpPr>
          <p:nvPr>
            <p:ph idx="1"/>
          </p:nvPr>
        </p:nvSpPr>
        <p:spPr>
          <a:xfrm>
            <a:off x="1658983" y="1193075"/>
            <a:ext cx="9601200" cy="5146766"/>
          </a:xfrm>
        </p:spPr>
        <p:txBody>
          <a:bodyPr>
            <a:normAutofit lnSpcReduction="10000"/>
          </a:bodyPr>
          <a:lstStyle/>
          <a:p>
            <a:pPr marL="0" indent="0">
              <a:buNone/>
            </a:pPr>
            <a:endParaRPr lang="en-US" dirty="0">
              <a:solidFill>
                <a:schemeClr val="tx2">
                  <a:lumMod val="50000"/>
                </a:schemeClr>
              </a:solidFill>
            </a:endParaRPr>
          </a:p>
          <a:p>
            <a:pPr algn="r" rtl="1">
              <a:buFont typeface="Franklin Gothic Book" panose="020B0503020102020204" pitchFamily="34" charset="0"/>
              <a:buChar char="●"/>
            </a:pPr>
            <a:r>
              <a:rPr lang="he-IL" sz="2400" dirty="0">
                <a:solidFill>
                  <a:srgbClr val="C00000"/>
                </a:solidFill>
                <a:latin typeface="Guttman Kav" panose="02010401010101010101" pitchFamily="2" charset="-79"/>
                <a:cs typeface="Guttman Kav" panose="02010401010101010101" pitchFamily="2" charset="-79"/>
              </a:rPr>
              <a:t>מטרה: </a:t>
            </a:r>
            <a:endParaRPr lang="en-US" sz="2400" dirty="0" smtClean="0">
              <a:solidFill>
                <a:srgbClr val="C00000"/>
              </a:solidFill>
              <a:cs typeface="Guttman Kav" panose="02010401010101010101" pitchFamily="2" charset="-79"/>
            </a:endParaRPr>
          </a:p>
          <a:p>
            <a:pPr marL="0" indent="0" algn="r" rtl="1">
              <a:buNone/>
            </a:pPr>
            <a:r>
              <a:rPr lang="he-IL" sz="2400" dirty="0" smtClean="0">
                <a:solidFill>
                  <a:schemeClr val="tx2">
                    <a:lumMod val="25000"/>
                  </a:schemeClr>
                </a:solidFill>
                <a:latin typeface="Guttman Kav" panose="02010401010101010101" pitchFamily="2" charset="-79"/>
                <a:cs typeface="Guttman Kav" panose="02010401010101010101" pitchFamily="2" charset="-79"/>
              </a:rPr>
              <a:t>זיהוי </a:t>
            </a:r>
            <a:r>
              <a:rPr lang="he-IL" sz="2400" dirty="0">
                <a:solidFill>
                  <a:schemeClr val="tx2">
                    <a:lumMod val="25000"/>
                  </a:schemeClr>
                </a:solidFill>
                <a:latin typeface="Guttman Kav" panose="02010401010101010101" pitchFamily="2" charset="-79"/>
                <a:cs typeface="Guttman Kav" panose="02010401010101010101" pitchFamily="2" charset="-79"/>
              </a:rPr>
              <a:t>והדגשת כדורים אדומים בתמונות באמצעות </a:t>
            </a:r>
            <a:r>
              <a:rPr lang="en-US" sz="2400" dirty="0" smtClean="0">
                <a:solidFill>
                  <a:schemeClr val="tx2">
                    <a:lumMod val="25000"/>
                  </a:schemeClr>
                </a:solidFill>
                <a:cs typeface="Guttman Kav" panose="02010401010101010101" pitchFamily="2" charset="-79"/>
              </a:rPr>
              <a:t>OpenCV</a:t>
            </a:r>
            <a:endParaRPr lang="en-US" sz="2400" dirty="0">
              <a:solidFill>
                <a:schemeClr val="tx2">
                  <a:lumMod val="25000"/>
                </a:schemeClr>
              </a:solidFill>
              <a:cs typeface="Guttman Kav" panose="02010401010101010101" pitchFamily="2" charset="-79"/>
            </a:endParaRPr>
          </a:p>
          <a:p>
            <a:pPr algn="r" rtl="1">
              <a:buFont typeface="Franklin Gothic Book" panose="020B0503020102020204" pitchFamily="34" charset="0"/>
              <a:buChar char="●"/>
            </a:pPr>
            <a:r>
              <a:rPr lang="he-IL" sz="2400" dirty="0">
                <a:solidFill>
                  <a:srgbClr val="C00000"/>
                </a:solidFill>
                <a:latin typeface="Guttman Kav" panose="02010401010101010101" pitchFamily="2" charset="-79"/>
                <a:cs typeface="Guttman Kav" panose="02010401010101010101" pitchFamily="2" charset="-79"/>
              </a:rPr>
              <a:t>שלבים:</a:t>
            </a: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 </a:t>
            </a:r>
            <a:r>
              <a:rPr lang="he-IL" sz="2400" dirty="0">
                <a:solidFill>
                  <a:schemeClr val="tx2">
                    <a:lumMod val="25000"/>
                  </a:schemeClr>
                </a:solidFill>
                <a:latin typeface="Guttman Kav" panose="02010401010101010101" pitchFamily="2" charset="-79"/>
                <a:cs typeface="Guttman Kav" panose="02010401010101010101" pitchFamily="2" charset="-79"/>
              </a:rPr>
              <a:t>טעינת התמונה.</a:t>
            </a: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 </a:t>
            </a:r>
            <a:r>
              <a:rPr lang="he-IL" sz="2400" dirty="0">
                <a:solidFill>
                  <a:schemeClr val="tx2">
                    <a:lumMod val="25000"/>
                  </a:schemeClr>
                </a:solidFill>
                <a:latin typeface="Guttman Kav" panose="02010401010101010101" pitchFamily="2" charset="-79"/>
                <a:cs typeface="Guttman Kav" panose="02010401010101010101" pitchFamily="2" charset="-79"/>
              </a:rPr>
              <a:t>המרתה למרחב הצבעים </a:t>
            </a:r>
            <a:r>
              <a:rPr lang="en-US" sz="2400" dirty="0" smtClean="0">
                <a:solidFill>
                  <a:schemeClr val="tx2">
                    <a:lumMod val="25000"/>
                  </a:schemeClr>
                </a:solidFill>
                <a:cs typeface="Guttman Kav" panose="02010401010101010101" pitchFamily="2" charset="-79"/>
              </a:rPr>
              <a:t>HSV</a:t>
            </a:r>
            <a:r>
              <a:rPr lang="he-IL" sz="2400" dirty="0" smtClean="0">
                <a:solidFill>
                  <a:schemeClr val="tx2">
                    <a:lumMod val="25000"/>
                  </a:schemeClr>
                </a:solidFill>
                <a:latin typeface="Guttman Kav" panose="02010401010101010101" pitchFamily="2" charset="-79"/>
                <a:cs typeface="Guttman Kav" panose="02010401010101010101" pitchFamily="2" charset="-79"/>
              </a:rPr>
              <a:t>.</a:t>
            </a:r>
            <a:endParaRPr lang="en-US" sz="2400" dirty="0" smtClean="0">
              <a:solidFill>
                <a:schemeClr val="tx2">
                  <a:lumMod val="25000"/>
                </a:schemeClr>
              </a:solidFill>
              <a:cs typeface="Guttman Kav" panose="02010401010101010101" pitchFamily="2" charset="-79"/>
            </a:endParaRP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הגדרת </a:t>
            </a:r>
            <a:r>
              <a:rPr lang="he-IL" sz="2400" dirty="0">
                <a:solidFill>
                  <a:schemeClr val="tx2">
                    <a:lumMod val="25000"/>
                  </a:schemeClr>
                </a:solidFill>
                <a:latin typeface="Guttman Kav" panose="02010401010101010101" pitchFamily="2" charset="-79"/>
                <a:cs typeface="Guttman Kav" panose="02010401010101010101" pitchFamily="2" charset="-79"/>
              </a:rPr>
              <a:t>טווח הצבע האדום במרחב הצבעים </a:t>
            </a:r>
            <a:r>
              <a:rPr lang="en-US" sz="2400" dirty="0" smtClean="0">
                <a:solidFill>
                  <a:schemeClr val="tx2">
                    <a:lumMod val="25000"/>
                  </a:schemeClr>
                </a:solidFill>
                <a:cs typeface="Guttman Kav" panose="02010401010101010101" pitchFamily="2" charset="-79"/>
              </a:rPr>
              <a:t>HSV</a:t>
            </a:r>
            <a:r>
              <a:rPr lang="he-IL" sz="2400" dirty="0" smtClean="0">
                <a:solidFill>
                  <a:schemeClr val="tx2">
                    <a:lumMod val="25000"/>
                  </a:schemeClr>
                </a:solidFill>
                <a:latin typeface="Guttman Kav" panose="02010401010101010101" pitchFamily="2" charset="-79"/>
                <a:cs typeface="Guttman Kav" panose="02010401010101010101" pitchFamily="2" charset="-79"/>
              </a:rPr>
              <a:t>.</a:t>
            </a: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יצירת </a:t>
            </a:r>
            <a:r>
              <a:rPr lang="he-IL" sz="2400" dirty="0">
                <a:solidFill>
                  <a:schemeClr val="tx2">
                    <a:lumMod val="25000"/>
                  </a:schemeClr>
                </a:solidFill>
                <a:latin typeface="Guttman Kav" panose="02010401010101010101" pitchFamily="2" charset="-79"/>
                <a:cs typeface="Guttman Kav" panose="02010401010101010101" pitchFamily="2" charset="-79"/>
              </a:rPr>
              <a:t>מסכת אדומה לבידוד אזורי הצבע האדום.</a:t>
            </a: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 </a:t>
            </a:r>
            <a:r>
              <a:rPr lang="he-IL" sz="2400" dirty="0">
                <a:solidFill>
                  <a:schemeClr val="tx2">
                    <a:lumMod val="25000"/>
                  </a:schemeClr>
                </a:solidFill>
                <a:latin typeface="Guttman Kav" panose="02010401010101010101" pitchFamily="2" charset="-79"/>
                <a:cs typeface="Guttman Kav" panose="02010401010101010101" pitchFamily="2" charset="-79"/>
              </a:rPr>
              <a:t>מציאת קווים של אזורי הצבע האדום.</a:t>
            </a: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ציור כדורי</a:t>
            </a:r>
            <a:r>
              <a:rPr lang="he-IL" sz="2400" dirty="0">
                <a:solidFill>
                  <a:schemeClr val="tx2">
                    <a:lumMod val="25000"/>
                  </a:schemeClr>
                </a:solidFill>
                <a:latin typeface="Guttman Kav" panose="02010401010101010101" pitchFamily="2" charset="-79"/>
                <a:cs typeface="Guttman Kav" panose="02010401010101010101" pitchFamily="2" charset="-79"/>
              </a:rPr>
              <a:t>ם</a:t>
            </a:r>
            <a:r>
              <a:rPr lang="he-IL" sz="2400" dirty="0" smtClean="0">
                <a:solidFill>
                  <a:schemeClr val="tx2">
                    <a:lumMod val="25000"/>
                  </a:schemeClr>
                </a:solidFill>
                <a:latin typeface="Guttman Kav" panose="02010401010101010101" pitchFamily="2" charset="-79"/>
                <a:cs typeface="Guttman Kav" panose="02010401010101010101" pitchFamily="2" charset="-79"/>
              </a:rPr>
              <a:t> אדומים שזוהו </a:t>
            </a:r>
            <a:r>
              <a:rPr lang="he-IL" sz="2400" dirty="0">
                <a:solidFill>
                  <a:schemeClr val="tx2">
                    <a:lumMod val="25000"/>
                  </a:schemeClr>
                </a:solidFill>
                <a:latin typeface="Guttman Kav" panose="02010401010101010101" pitchFamily="2" charset="-79"/>
                <a:cs typeface="Guttman Kav" panose="02010401010101010101" pitchFamily="2" charset="-79"/>
              </a:rPr>
              <a:t>על התמונה המקורית.</a:t>
            </a:r>
          </a:p>
          <a:p>
            <a:pPr marL="457200" indent="-457200" algn="r" rtl="1">
              <a:buFont typeface="+mj-lt"/>
              <a:buAutoNum type="arabicPeriod"/>
            </a:pPr>
            <a:r>
              <a:rPr lang="he-IL" sz="2400" dirty="0" smtClean="0">
                <a:solidFill>
                  <a:schemeClr val="tx2">
                    <a:lumMod val="25000"/>
                  </a:schemeClr>
                </a:solidFill>
                <a:latin typeface="Guttman Kav" panose="02010401010101010101" pitchFamily="2" charset="-79"/>
                <a:cs typeface="Guttman Kav" panose="02010401010101010101" pitchFamily="2" charset="-79"/>
              </a:rPr>
              <a:t>הצגת </a:t>
            </a:r>
            <a:r>
              <a:rPr lang="he-IL" sz="2400" dirty="0">
                <a:solidFill>
                  <a:schemeClr val="tx2">
                    <a:lumMod val="25000"/>
                  </a:schemeClr>
                </a:solidFill>
                <a:latin typeface="Guttman Kav" panose="02010401010101010101" pitchFamily="2" charset="-79"/>
                <a:cs typeface="Guttman Kav" panose="02010401010101010101" pitchFamily="2" charset="-79"/>
              </a:rPr>
              <a:t>התוצאה </a:t>
            </a:r>
            <a:r>
              <a:rPr lang="he-IL" sz="2400" dirty="0">
                <a:solidFill>
                  <a:schemeClr val="tx2">
                    <a:lumMod val="10000"/>
                  </a:schemeClr>
                </a:solidFill>
                <a:latin typeface="Guttman Kav" panose="02010401010101010101" pitchFamily="2" charset="-79"/>
                <a:cs typeface="Guttman Kav" panose="02010401010101010101" pitchFamily="2" charset="-79"/>
              </a:rPr>
              <a:t>הסופית.</a:t>
            </a:r>
            <a:endParaRPr lang="en-US" sz="2400" dirty="0">
              <a:solidFill>
                <a:schemeClr val="tx2">
                  <a:lumMod val="10000"/>
                </a:schemeClr>
              </a:solidFill>
              <a:cs typeface="Guttman Kav" panose="02010401010101010101" pitchFamily="2" charset="-79"/>
            </a:endParaRPr>
          </a:p>
        </p:txBody>
      </p:sp>
    </p:spTree>
    <p:extLst>
      <p:ext uri="{BB962C8B-B14F-4D97-AF65-F5344CB8AC3E}">
        <p14:creationId xmlns:p14="http://schemas.microsoft.com/office/powerpoint/2010/main" val="2248932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מעוגל 10"/>
          <p:cNvSpPr/>
          <p:nvPr/>
        </p:nvSpPr>
        <p:spPr>
          <a:xfrm>
            <a:off x="5164183" y="856244"/>
            <a:ext cx="2778034" cy="766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a:xfrm>
            <a:off x="5635534" y="916277"/>
            <a:ext cx="1835332" cy="646611"/>
          </a:xfrm>
        </p:spPr>
        <p:txBody>
          <a:bodyPr>
            <a:normAutofit fontScale="90000"/>
          </a:bodyPr>
          <a:lstStyle/>
          <a:p>
            <a:pPr algn="ctr"/>
            <a:r>
              <a:rPr lang="he-IL" dirty="0" smtClean="0">
                <a:solidFill>
                  <a:schemeClr val="tx2">
                    <a:lumMod val="10000"/>
                  </a:schemeClr>
                </a:solidFill>
                <a:latin typeface="Guttman Kav" panose="02010401010101010101" pitchFamily="2" charset="-79"/>
                <a:cs typeface="Guttman Kav" panose="02010401010101010101" pitchFamily="2" charset="-79"/>
              </a:rPr>
              <a:t>תוצאות:</a:t>
            </a:r>
            <a:endParaRPr lang="en-US" dirty="0">
              <a:solidFill>
                <a:schemeClr val="tx2">
                  <a:lumMod val="10000"/>
                </a:schemeClr>
              </a:solidFill>
              <a:cs typeface="Guttman Kav" panose="02010401010101010101" pitchFamily="2" charset="-79"/>
            </a:endParaRPr>
          </a:p>
        </p:txBody>
      </p:sp>
      <p:pic>
        <p:nvPicPr>
          <p:cNvPr id="7" name="מציין מיקום תוכן 6"/>
          <p:cNvPicPr>
            <a:picLocks noGrp="1" noChangeAspect="1"/>
          </p:cNvPicPr>
          <p:nvPr>
            <p:ph sz="half" idx="1"/>
          </p:nvPr>
        </p:nvPicPr>
        <p:blipFill>
          <a:blip r:embed="rId2"/>
          <a:stretch>
            <a:fillRect/>
          </a:stretch>
        </p:blipFill>
        <p:spPr>
          <a:xfrm>
            <a:off x="1110343" y="2313466"/>
            <a:ext cx="4872446" cy="3307476"/>
          </a:xfrm>
          <a:prstGeom prst="rect">
            <a:avLst/>
          </a:prstGeom>
        </p:spPr>
      </p:pic>
      <p:pic>
        <p:nvPicPr>
          <p:cNvPr id="6" name="מציין מיקום תוכן 5"/>
          <p:cNvPicPr>
            <a:picLocks noGrp="1" noChangeAspect="1"/>
          </p:cNvPicPr>
          <p:nvPr>
            <p:ph sz="half" idx="2"/>
          </p:nvPr>
        </p:nvPicPr>
        <p:blipFill>
          <a:blip r:embed="rId3"/>
          <a:stretch>
            <a:fillRect/>
          </a:stretch>
        </p:blipFill>
        <p:spPr>
          <a:xfrm>
            <a:off x="7076046" y="2424527"/>
            <a:ext cx="4624739" cy="3085353"/>
          </a:xfrm>
          <a:prstGeom prst="rect">
            <a:avLst/>
          </a:prstGeom>
        </p:spPr>
      </p:pic>
      <p:sp>
        <p:nvSpPr>
          <p:cNvPr id="8" name="מלבן 7"/>
          <p:cNvSpPr/>
          <p:nvPr/>
        </p:nvSpPr>
        <p:spPr>
          <a:xfrm>
            <a:off x="11094529" y="5631414"/>
            <a:ext cx="606256" cy="400110"/>
          </a:xfrm>
          <a:prstGeom prst="rect">
            <a:avLst/>
          </a:prstGeom>
        </p:spPr>
        <p:txBody>
          <a:bodyPr wrap="none">
            <a:spAutoFit/>
          </a:bodyPr>
          <a:lstStyle/>
          <a:p>
            <a:r>
              <a:rPr lang="he-IL" sz="2000" dirty="0" smtClean="0">
                <a:solidFill>
                  <a:schemeClr val="tx2">
                    <a:lumMod val="10000"/>
                  </a:schemeClr>
                </a:solidFill>
                <a:latin typeface="Guttman Kav" panose="02010401010101010101" pitchFamily="2" charset="-79"/>
                <a:cs typeface="Guttman Kav" panose="02010401010101010101" pitchFamily="2" charset="-79"/>
              </a:rPr>
              <a:t>לפני</a:t>
            </a:r>
            <a:endParaRPr lang="en-US" sz="2000" dirty="0">
              <a:solidFill>
                <a:schemeClr val="tx2">
                  <a:lumMod val="10000"/>
                </a:schemeClr>
              </a:solidFill>
            </a:endParaRPr>
          </a:p>
        </p:txBody>
      </p:sp>
      <p:sp>
        <p:nvSpPr>
          <p:cNvPr id="9" name="מלבן 8"/>
          <p:cNvSpPr/>
          <p:nvPr/>
        </p:nvSpPr>
        <p:spPr>
          <a:xfrm>
            <a:off x="1110343" y="5631414"/>
            <a:ext cx="683200" cy="400110"/>
          </a:xfrm>
          <a:prstGeom prst="rect">
            <a:avLst/>
          </a:prstGeom>
        </p:spPr>
        <p:txBody>
          <a:bodyPr wrap="none">
            <a:spAutoFit/>
          </a:bodyPr>
          <a:lstStyle/>
          <a:p>
            <a:r>
              <a:rPr lang="he-IL" sz="2000" dirty="0" smtClean="0">
                <a:solidFill>
                  <a:schemeClr val="tx2">
                    <a:lumMod val="10000"/>
                  </a:schemeClr>
                </a:solidFill>
                <a:latin typeface="Guttman Kav" panose="02010401010101010101" pitchFamily="2" charset="-79"/>
                <a:cs typeface="Guttman Kav" panose="02010401010101010101" pitchFamily="2" charset="-79"/>
              </a:rPr>
              <a:t>אחרי</a:t>
            </a:r>
            <a:endParaRPr lang="en-US" dirty="0"/>
          </a:p>
        </p:txBody>
      </p:sp>
      <p:sp>
        <p:nvSpPr>
          <p:cNvPr id="10" name="חץ למטה 9"/>
          <p:cNvSpPr/>
          <p:nvPr/>
        </p:nvSpPr>
        <p:spPr>
          <a:xfrm rot="5400000">
            <a:off x="6244046" y="3603648"/>
            <a:ext cx="426720" cy="949234"/>
          </a:xfrm>
          <a:prstGeom prst="downArrow">
            <a:avLst/>
          </a:prstGeom>
          <a:solidFill>
            <a:schemeClr val="tx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60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p:cNvSpPr/>
          <p:nvPr/>
        </p:nvSpPr>
        <p:spPr>
          <a:xfrm>
            <a:off x="3047999" y="1807926"/>
            <a:ext cx="7750629" cy="3785652"/>
          </a:xfrm>
          <a:prstGeom prst="rect">
            <a:avLst/>
          </a:prstGeom>
        </p:spPr>
        <p:txBody>
          <a:bodyPr wrap="square">
            <a:spAutoFit/>
          </a:bodyPr>
          <a:lstStyle/>
          <a:p>
            <a:r>
              <a:rPr lang="he-IL" sz="2000" dirty="0" smtClean="0">
                <a:solidFill>
                  <a:srgbClr val="C00000"/>
                </a:solidFill>
                <a:latin typeface="Guttman Kav" panose="02010401010101010101" pitchFamily="2" charset="-79"/>
                <a:cs typeface="Guttman Kav" panose="02010401010101010101" pitchFamily="2" charset="-79"/>
              </a:rPr>
              <a:t>שלבים:</a:t>
            </a:r>
            <a:endParaRPr lang="en-US" sz="2000" dirty="0" smtClean="0">
              <a:solidFill>
                <a:srgbClr val="C00000"/>
              </a:solidFill>
              <a:latin typeface="Guttman Kav" panose="02010401010101010101" pitchFamily="2" charset="-79"/>
              <a:cs typeface="Guttman Kav" panose="02010401010101010101" pitchFamily="2" charset="-79"/>
            </a:endParaRPr>
          </a:p>
          <a:p>
            <a:endParaRPr lang="he-IL" sz="1400" dirty="0" smtClean="0">
              <a:solidFill>
                <a:schemeClr val="tx2">
                  <a:lumMod val="10000"/>
                </a:schemeClr>
              </a:solidFill>
              <a:latin typeface="Guttman Kav" panose="02010401010101010101" pitchFamily="2" charset="-79"/>
              <a:cs typeface="Guttman Kav" panose="02010401010101010101" pitchFamily="2" charset="-79"/>
            </a:endParaRP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טעינת התמונה.</a:t>
            </a: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המרתה למרחב הצבעים </a:t>
            </a:r>
            <a:r>
              <a:rPr lang="en-US" sz="2000" dirty="0" smtClean="0">
                <a:solidFill>
                  <a:schemeClr val="tx2">
                    <a:lumMod val="10000"/>
                  </a:schemeClr>
                </a:solidFill>
                <a:cs typeface="Guttman Kav" panose="02010401010101010101" pitchFamily="2" charset="-79"/>
              </a:rPr>
              <a:t>HSV</a:t>
            </a:r>
            <a:r>
              <a:rPr lang="he-IL" sz="2000" dirty="0" smtClean="0">
                <a:solidFill>
                  <a:schemeClr val="tx2">
                    <a:lumMod val="10000"/>
                  </a:schemeClr>
                </a:solidFill>
                <a:cs typeface="Guttman Kav" panose="02010401010101010101" pitchFamily="2" charset="-79"/>
              </a:rPr>
              <a:t>.</a:t>
            </a: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הגדרת גבולות (עליון ותחתון) עבור צבע אדום הכהה ב- </a:t>
            </a:r>
            <a:r>
              <a:rPr lang="en-US" sz="2000" dirty="0" smtClean="0">
                <a:solidFill>
                  <a:schemeClr val="tx2">
                    <a:lumMod val="10000"/>
                  </a:schemeClr>
                </a:solidFill>
                <a:cs typeface="Guttman Kav" panose="02010401010101010101" pitchFamily="2" charset="-79"/>
              </a:rPr>
              <a:t>HSV</a:t>
            </a:r>
            <a:r>
              <a:rPr lang="he-IL" sz="2000" dirty="0" smtClean="0">
                <a:solidFill>
                  <a:schemeClr val="tx2">
                    <a:lumMod val="10000"/>
                  </a:schemeClr>
                </a:solidFill>
                <a:cs typeface="Guttman Kav" panose="02010401010101010101" pitchFamily="2" charset="-79"/>
              </a:rPr>
              <a:t>.</a:t>
            </a:r>
            <a:endParaRPr lang="en-US" sz="2000" dirty="0" smtClean="0">
              <a:solidFill>
                <a:schemeClr val="tx2">
                  <a:lumMod val="10000"/>
                </a:schemeClr>
              </a:solidFill>
              <a:cs typeface="Guttman Kav" panose="02010401010101010101" pitchFamily="2" charset="-79"/>
            </a:endParaRP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יצירת מסכה לבידוד אזורים בצבע אדום כהה בתמונה.</a:t>
            </a: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מציאת קווים של אזורים בצבע אדום כהה.</a:t>
            </a: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סינון של אזורים קטנים כדי להפחית אותיות חיוביות שגויות.</a:t>
            </a: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ציור ויצירת מסכת לזיהוי אובייקטים בצבע אדום כהה.</a:t>
            </a:r>
          </a:p>
          <a:p>
            <a:pPr marL="457200" indent="-457200" algn="r">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הפעלת פעולת "</a:t>
            </a:r>
            <a:r>
              <a:rPr lang="he-IL" sz="2000" dirty="0" err="1" smtClean="0">
                <a:solidFill>
                  <a:schemeClr val="tx2">
                    <a:lumMod val="10000"/>
                  </a:schemeClr>
                </a:solidFill>
                <a:latin typeface="Guttman Kav" panose="02010401010101010101" pitchFamily="2" charset="-79"/>
                <a:cs typeface="Guttman Kav" panose="02010401010101010101" pitchFamily="2" charset="-79"/>
              </a:rPr>
              <a:t>וחדית</a:t>
            </a:r>
            <a:r>
              <a:rPr lang="he-IL" sz="2000" dirty="0" smtClean="0">
                <a:solidFill>
                  <a:schemeClr val="tx2">
                    <a:lumMod val="10000"/>
                  </a:schemeClr>
                </a:solidFill>
                <a:latin typeface="Guttman Kav" panose="02010401010101010101" pitchFamily="2" charset="-79"/>
                <a:cs typeface="Guttman Kav" panose="02010401010101010101" pitchFamily="2" charset="-79"/>
              </a:rPr>
              <a:t> וגם" (</a:t>
            </a:r>
            <a:r>
              <a:rPr lang="en-US" sz="2000" dirty="0" smtClean="0">
                <a:solidFill>
                  <a:schemeClr val="tx2">
                    <a:lumMod val="10000"/>
                  </a:schemeClr>
                </a:solidFill>
                <a:cs typeface="Guttman Kav" panose="02010401010101010101" pitchFamily="2" charset="-79"/>
              </a:rPr>
              <a:t>Bitwise AND</a:t>
            </a:r>
            <a:r>
              <a:rPr lang="he-IL" sz="2000" dirty="0">
                <a:solidFill>
                  <a:schemeClr val="tx2">
                    <a:lumMod val="10000"/>
                  </a:schemeClr>
                </a:solidFill>
                <a:cs typeface="Guttman Kav" panose="02010401010101010101" pitchFamily="2" charset="-79"/>
              </a:rPr>
              <a:t>)</a:t>
            </a:r>
            <a:r>
              <a:rPr lang="en-US" sz="2000" dirty="0" smtClean="0">
                <a:solidFill>
                  <a:schemeClr val="tx2">
                    <a:lumMod val="10000"/>
                  </a:schemeClr>
                </a:solidFill>
                <a:cs typeface="Guttman Kav" panose="02010401010101010101" pitchFamily="2" charset="-79"/>
              </a:rPr>
              <a:t> </a:t>
            </a:r>
            <a:r>
              <a:rPr lang="he-IL" sz="2000" dirty="0" smtClean="0">
                <a:solidFill>
                  <a:schemeClr val="tx2">
                    <a:lumMod val="10000"/>
                  </a:schemeClr>
                </a:solidFill>
                <a:latin typeface="Guttman Kav" panose="02010401010101010101" pitchFamily="2" charset="-79"/>
                <a:cs typeface="Guttman Kav" panose="02010401010101010101" pitchFamily="2" charset="-79"/>
              </a:rPr>
              <a:t>על התמונה המקורית ועל מסכת האובייקטים בצבע אדום כהה.</a:t>
            </a:r>
          </a:p>
          <a:p>
            <a:pPr marL="457200" indent="-457200">
              <a:buFont typeface="+mj-lt"/>
              <a:buAutoNum type="arabicPeriod"/>
            </a:pPr>
            <a:r>
              <a:rPr lang="he-IL" sz="2000" dirty="0" smtClean="0">
                <a:solidFill>
                  <a:schemeClr val="tx2">
                    <a:lumMod val="10000"/>
                  </a:schemeClr>
                </a:solidFill>
                <a:latin typeface="Guttman Kav" panose="02010401010101010101" pitchFamily="2" charset="-79"/>
                <a:cs typeface="Guttman Kav" panose="02010401010101010101" pitchFamily="2" charset="-79"/>
              </a:rPr>
              <a:t>הצגת התוצאה.</a:t>
            </a:r>
            <a:endParaRPr lang="en-US" sz="2000" dirty="0">
              <a:solidFill>
                <a:schemeClr val="tx2">
                  <a:lumMod val="10000"/>
                </a:schemeClr>
              </a:solidFill>
              <a:cs typeface="Guttman Kav" panose="02010401010101010101" pitchFamily="2" charset="-79"/>
            </a:endParaRPr>
          </a:p>
        </p:txBody>
      </p:sp>
      <p:sp>
        <p:nvSpPr>
          <p:cNvPr id="8" name="מלבן 7"/>
          <p:cNvSpPr/>
          <p:nvPr/>
        </p:nvSpPr>
        <p:spPr>
          <a:xfrm>
            <a:off x="1451982" y="1093317"/>
            <a:ext cx="9477274" cy="461665"/>
          </a:xfrm>
          <a:prstGeom prst="rect">
            <a:avLst/>
          </a:prstGeom>
        </p:spPr>
        <p:txBody>
          <a:bodyPr wrap="none">
            <a:spAutoFit/>
          </a:bodyPr>
          <a:lstStyle/>
          <a:p>
            <a:pPr algn="l"/>
            <a:r>
              <a:rPr lang="he-IL" sz="2400" b="0" i="0" dirty="0" smtClean="0">
                <a:solidFill>
                  <a:schemeClr val="accent5">
                    <a:lumMod val="75000"/>
                  </a:schemeClr>
                </a:solidFill>
                <a:effectLst/>
                <a:latin typeface="Guttman Kav" panose="02010401010101010101" pitchFamily="2" charset="-79"/>
                <a:cs typeface="Guttman Kav" panose="02010401010101010101" pitchFamily="2" charset="-79"/>
              </a:rPr>
              <a:t>"זיהוי והדגשת אובייקטים בצבע אדום כהה בתמונות באמצעות </a:t>
            </a:r>
            <a:r>
              <a:rPr lang="en-US" sz="2400" b="0" i="0" dirty="0" smtClean="0">
                <a:solidFill>
                  <a:schemeClr val="accent5">
                    <a:lumMod val="75000"/>
                  </a:schemeClr>
                </a:solidFill>
                <a:effectLst/>
                <a:latin typeface="Guttman Kav" panose="02010401010101010101" pitchFamily="2" charset="-79"/>
                <a:cs typeface="Guttman Kav" panose="02010401010101010101" pitchFamily="2" charset="-79"/>
              </a:rPr>
              <a:t>"</a:t>
            </a:r>
            <a:r>
              <a:rPr lang="en-US" sz="2400" b="0" i="0" dirty="0" smtClean="0">
                <a:solidFill>
                  <a:schemeClr val="accent5">
                    <a:lumMod val="75000"/>
                  </a:schemeClr>
                </a:solidFill>
                <a:effectLst/>
                <a:latin typeface="Söhne"/>
              </a:rPr>
              <a:t>OpenCV</a:t>
            </a:r>
            <a:endParaRPr lang="en-US" sz="2400" dirty="0">
              <a:solidFill>
                <a:schemeClr val="accent5">
                  <a:lumMod val="75000"/>
                </a:schemeClr>
              </a:solidFill>
            </a:endParaRPr>
          </a:p>
        </p:txBody>
      </p:sp>
    </p:spTree>
    <p:extLst>
      <p:ext uri="{BB962C8B-B14F-4D97-AF65-F5344CB8AC3E}">
        <p14:creationId xmlns:p14="http://schemas.microsoft.com/office/powerpoint/2010/main" val="29710612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מעוגל 4"/>
          <p:cNvSpPr/>
          <p:nvPr/>
        </p:nvSpPr>
        <p:spPr>
          <a:xfrm>
            <a:off x="5172891" y="687977"/>
            <a:ext cx="2420983" cy="740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p:cNvPicPr>
            <a:picLocks noChangeAspect="1"/>
          </p:cNvPicPr>
          <p:nvPr/>
        </p:nvPicPr>
        <p:blipFill>
          <a:blip r:embed="rId2"/>
          <a:stretch>
            <a:fillRect/>
          </a:stretch>
        </p:blipFill>
        <p:spPr>
          <a:xfrm>
            <a:off x="5328682" y="582984"/>
            <a:ext cx="2109399" cy="1066892"/>
          </a:xfrm>
          <a:prstGeom prst="rect">
            <a:avLst/>
          </a:prstGeom>
        </p:spPr>
      </p:pic>
      <p:pic>
        <p:nvPicPr>
          <p:cNvPr id="6" name="תמונה 5"/>
          <p:cNvPicPr>
            <a:picLocks noChangeAspect="1"/>
          </p:cNvPicPr>
          <p:nvPr/>
        </p:nvPicPr>
        <p:blipFill>
          <a:blip r:embed="rId3"/>
          <a:stretch>
            <a:fillRect/>
          </a:stretch>
        </p:blipFill>
        <p:spPr>
          <a:xfrm>
            <a:off x="7259289" y="2239950"/>
            <a:ext cx="4716235" cy="3146524"/>
          </a:xfrm>
          <a:prstGeom prst="rect">
            <a:avLst/>
          </a:prstGeom>
        </p:spPr>
      </p:pic>
      <p:pic>
        <p:nvPicPr>
          <p:cNvPr id="7" name="תמונה 6"/>
          <p:cNvPicPr>
            <a:picLocks noChangeAspect="1"/>
          </p:cNvPicPr>
          <p:nvPr/>
        </p:nvPicPr>
        <p:blipFill>
          <a:blip r:embed="rId4"/>
          <a:stretch>
            <a:fillRect/>
          </a:stretch>
        </p:blipFill>
        <p:spPr>
          <a:xfrm>
            <a:off x="964284" y="2104744"/>
            <a:ext cx="5026975" cy="3416937"/>
          </a:xfrm>
          <a:prstGeom prst="rect">
            <a:avLst/>
          </a:prstGeom>
        </p:spPr>
      </p:pic>
      <p:sp>
        <p:nvSpPr>
          <p:cNvPr id="8" name="חץ ימינה 7"/>
          <p:cNvSpPr/>
          <p:nvPr/>
        </p:nvSpPr>
        <p:spPr>
          <a:xfrm rot="10800000">
            <a:off x="5991259" y="3635256"/>
            <a:ext cx="1062446" cy="422937"/>
          </a:xfrm>
          <a:prstGeom prst="rightArrow">
            <a:avLst/>
          </a:prstGeom>
          <a:solidFill>
            <a:schemeClr val="tx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מלבן 8"/>
          <p:cNvSpPr/>
          <p:nvPr/>
        </p:nvSpPr>
        <p:spPr>
          <a:xfrm>
            <a:off x="11369268" y="5386474"/>
            <a:ext cx="606256" cy="400110"/>
          </a:xfrm>
          <a:prstGeom prst="rect">
            <a:avLst/>
          </a:prstGeom>
        </p:spPr>
        <p:txBody>
          <a:bodyPr wrap="none">
            <a:spAutoFit/>
          </a:bodyPr>
          <a:lstStyle/>
          <a:p>
            <a:r>
              <a:rPr lang="he-IL" sz="2000" dirty="0" smtClean="0">
                <a:solidFill>
                  <a:schemeClr val="tx2">
                    <a:lumMod val="10000"/>
                  </a:schemeClr>
                </a:solidFill>
                <a:latin typeface="Guttman Kav" panose="02010401010101010101" pitchFamily="2" charset="-79"/>
                <a:cs typeface="Guttman Kav" panose="02010401010101010101" pitchFamily="2" charset="-79"/>
              </a:rPr>
              <a:t>לפני</a:t>
            </a:r>
            <a:endParaRPr lang="en-US" sz="2000" dirty="0">
              <a:solidFill>
                <a:schemeClr val="tx2">
                  <a:lumMod val="10000"/>
                </a:schemeClr>
              </a:solidFill>
              <a:cs typeface="Guttman Kav" panose="02010401010101010101" pitchFamily="2" charset="-79"/>
            </a:endParaRPr>
          </a:p>
        </p:txBody>
      </p:sp>
      <p:sp>
        <p:nvSpPr>
          <p:cNvPr id="10" name="מלבן 9"/>
          <p:cNvSpPr/>
          <p:nvPr/>
        </p:nvSpPr>
        <p:spPr>
          <a:xfrm>
            <a:off x="964284" y="5386474"/>
            <a:ext cx="683200" cy="400110"/>
          </a:xfrm>
          <a:prstGeom prst="rect">
            <a:avLst/>
          </a:prstGeom>
        </p:spPr>
        <p:txBody>
          <a:bodyPr wrap="none">
            <a:spAutoFit/>
          </a:bodyPr>
          <a:lstStyle/>
          <a:p>
            <a:r>
              <a:rPr lang="he-IL" sz="2000" dirty="0" smtClean="0">
                <a:solidFill>
                  <a:schemeClr val="tx2">
                    <a:lumMod val="10000"/>
                  </a:schemeClr>
                </a:solidFill>
                <a:latin typeface="Guttman Kav" panose="02010401010101010101" pitchFamily="2" charset="-79"/>
                <a:cs typeface="Guttman Kav" panose="02010401010101010101" pitchFamily="2" charset="-79"/>
              </a:rPr>
              <a:t>אחרי</a:t>
            </a:r>
            <a:endParaRPr lang="en-US" sz="2000" dirty="0"/>
          </a:p>
        </p:txBody>
      </p:sp>
    </p:spTree>
    <p:extLst>
      <p:ext uri="{BB962C8B-B14F-4D97-AF65-F5344CB8AC3E}">
        <p14:creationId xmlns:p14="http://schemas.microsoft.com/office/powerpoint/2010/main" val="1755423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847701" y="1889409"/>
            <a:ext cx="70365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accent5">
                    <a:lumMod val="75000"/>
                  </a:schemeClr>
                </a:solidFill>
                <a:effectLst/>
                <a:latin typeface="Söhne"/>
                <a:cs typeface="Guttman Kav" panose="02010401010101010101" pitchFamily="2" charset="-79"/>
              </a:rPr>
              <a:t>"</a:t>
            </a:r>
            <a:r>
              <a:rPr kumimoji="0" lang="he-IL" altLang="en-US" sz="2800" b="0" i="0" u="none" strike="noStrike" cap="none" normalizeH="0" baseline="0" dirty="0" smtClean="0">
                <a:ln>
                  <a:noFill/>
                </a:ln>
                <a:solidFill>
                  <a:schemeClr val="accent5">
                    <a:lumMod val="75000"/>
                  </a:schemeClr>
                </a:solidFill>
                <a:effectLst/>
                <a:latin typeface="Guttman Kav" panose="02010401010101010101" pitchFamily="2" charset="-79"/>
                <a:cs typeface="Guttman Kav" panose="02010401010101010101" pitchFamily="2" charset="-79"/>
              </a:rPr>
              <a:t>זיהוי והדגשת אובייקטים אדומים בתמונות</a:t>
            </a:r>
            <a:r>
              <a:rPr kumimoji="0" lang="en-US" altLang="en-US" sz="2800" b="0" i="0" u="none" strike="noStrike" cap="none" normalizeH="0" baseline="0" dirty="0" smtClean="0">
                <a:ln>
                  <a:noFill/>
                </a:ln>
                <a:solidFill>
                  <a:schemeClr val="accent5">
                    <a:lumMod val="75000"/>
                  </a:schemeClr>
                </a:solidFill>
                <a:effectLst/>
                <a:latin typeface="Söhne"/>
                <a:cs typeface="Guttman Kav" panose="02010401010101010101" pitchFamily="2" charset="-79"/>
              </a:rPr>
              <a:t>"</a:t>
            </a:r>
          </a:p>
        </p:txBody>
      </p:sp>
      <p:sp>
        <p:nvSpPr>
          <p:cNvPr id="6" name="מלבן 5"/>
          <p:cNvSpPr/>
          <p:nvPr/>
        </p:nvSpPr>
        <p:spPr>
          <a:xfrm>
            <a:off x="2325187" y="2664211"/>
            <a:ext cx="8081554" cy="2308324"/>
          </a:xfrm>
          <a:prstGeom prst="rect">
            <a:avLst/>
          </a:prstGeom>
        </p:spPr>
        <p:txBody>
          <a:bodyPr wrap="square">
            <a:spAutoFit/>
          </a:bodyPr>
          <a:lstStyle/>
          <a:p>
            <a:pPr algn="ctr"/>
            <a:r>
              <a:rPr lang="he-IL" sz="2400" dirty="0" smtClean="0">
                <a:solidFill>
                  <a:schemeClr val="tx2">
                    <a:lumMod val="10000"/>
                  </a:schemeClr>
                </a:solidFill>
                <a:latin typeface="Guttman Kav" panose="02010401010101010101" pitchFamily="2" charset="-79"/>
                <a:cs typeface="Guttman Kav" panose="02010401010101010101" pitchFamily="2" charset="-79"/>
              </a:rPr>
              <a:t>קוד זה מזהה ומדגיש אובייקטים אדומים בתמונה על ידי המרתו למרחב הצבעים </a:t>
            </a:r>
            <a:r>
              <a:rPr lang="en-US" sz="2400" dirty="0" smtClean="0">
                <a:solidFill>
                  <a:schemeClr val="tx2">
                    <a:lumMod val="10000"/>
                  </a:schemeClr>
                </a:solidFill>
                <a:cs typeface="Guttman Kav" panose="02010401010101010101" pitchFamily="2" charset="-79"/>
              </a:rPr>
              <a:t>HSV</a:t>
            </a:r>
            <a:r>
              <a:rPr lang="he-IL" sz="2400" dirty="0" smtClean="0">
                <a:solidFill>
                  <a:schemeClr val="tx2">
                    <a:lumMod val="10000"/>
                  </a:schemeClr>
                </a:solidFill>
                <a:latin typeface="Guttman Kav" panose="02010401010101010101" pitchFamily="2" charset="-79"/>
                <a:cs typeface="Guttman Kav" panose="02010401010101010101" pitchFamily="2" charset="-79"/>
              </a:rPr>
              <a:t>, יצירת מסכות לטווחי צבע אדומים, יישום טכניקות עיבוד תמונה (טשטוש וספי), ביצוע ניתוח רכיבים מחוברים והצגה של נקודות העניין (אזורים אדומים).</a:t>
            </a:r>
            <a:endParaRPr lang="en-US" sz="2400" dirty="0" smtClean="0">
              <a:solidFill>
                <a:schemeClr val="tx2">
                  <a:lumMod val="10000"/>
                </a:schemeClr>
              </a:solidFill>
              <a:cs typeface="Guttman Kav" panose="02010401010101010101" pitchFamily="2" charset="-79"/>
            </a:endParaRPr>
          </a:p>
          <a:p>
            <a:pPr algn="ctr"/>
            <a:r>
              <a:rPr lang="he-IL" sz="2400" dirty="0" smtClean="0">
                <a:solidFill>
                  <a:schemeClr val="tx2">
                    <a:lumMod val="10000"/>
                  </a:schemeClr>
                </a:solidFill>
                <a:latin typeface="Guttman Kav" panose="02010401010101010101" pitchFamily="2" charset="-79"/>
                <a:cs typeface="Guttman Kav" panose="02010401010101010101" pitchFamily="2" charset="-79"/>
              </a:rPr>
              <a:t>הוא מיועד ליישומים כגון זיהוי מצבי שגיאה במדפי שרת וסיוע בפענוח נתונים מקודדים בצבע.</a:t>
            </a:r>
            <a:endParaRPr lang="en-US" sz="2400" dirty="0">
              <a:solidFill>
                <a:schemeClr val="tx2">
                  <a:lumMod val="10000"/>
                </a:schemeClr>
              </a:solidFill>
              <a:cs typeface="Guttman Kav" panose="02010401010101010101" pitchFamily="2" charset="-79"/>
            </a:endParaRPr>
          </a:p>
        </p:txBody>
      </p:sp>
    </p:spTree>
    <p:extLst>
      <p:ext uri="{BB962C8B-B14F-4D97-AF65-F5344CB8AC3E}">
        <p14:creationId xmlns:p14="http://schemas.microsoft.com/office/powerpoint/2010/main" val="2017948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3"/>
          <p:cNvSpPr>
            <a:spLocks noGrp="1"/>
          </p:cNvSpPr>
          <p:nvPr>
            <p:ph idx="1"/>
          </p:nvPr>
        </p:nvSpPr>
        <p:spPr>
          <a:xfrm>
            <a:off x="1458686" y="888274"/>
            <a:ext cx="9601200" cy="5101046"/>
          </a:xfrm>
        </p:spPr>
        <p:txBody>
          <a:bodyPr>
            <a:noAutofit/>
          </a:bodyPr>
          <a:lstStyle/>
          <a:p>
            <a:pPr marL="0" indent="0">
              <a:buNone/>
            </a:pPr>
            <a:r>
              <a:rPr lang="en-US" dirty="0">
                <a:solidFill>
                  <a:schemeClr val="tx2">
                    <a:lumMod val="10000"/>
                  </a:schemeClr>
                </a:solidFill>
              </a:rPr>
              <a:t>The algorithm used in this code is a combination of several image processing techniques for color-based object detection:</a:t>
            </a:r>
          </a:p>
          <a:p>
            <a:pPr marL="0" indent="0">
              <a:buNone/>
            </a:pPr>
            <a:r>
              <a:rPr lang="en-US" b="1" dirty="0">
                <a:solidFill>
                  <a:schemeClr val="accent5">
                    <a:lumMod val="75000"/>
                  </a:schemeClr>
                </a:solidFill>
              </a:rPr>
              <a:t>Color Space Conversion</a:t>
            </a:r>
            <a:r>
              <a:rPr lang="en-US" dirty="0">
                <a:solidFill>
                  <a:schemeClr val="accent5">
                    <a:lumMod val="75000"/>
                  </a:schemeClr>
                </a:solidFill>
              </a:rPr>
              <a:t>: </a:t>
            </a:r>
            <a:r>
              <a:rPr lang="en-US" dirty="0">
                <a:solidFill>
                  <a:schemeClr val="tx2">
                    <a:lumMod val="10000"/>
                  </a:schemeClr>
                </a:solidFill>
              </a:rPr>
              <a:t>The code converts the image from the BGR color space to the HSV (Hue, Saturation, Value) color space, which is more suitable for color-based analysis.</a:t>
            </a:r>
          </a:p>
          <a:p>
            <a:pPr marL="0" indent="0">
              <a:buNone/>
            </a:pPr>
            <a:r>
              <a:rPr lang="en-US" b="1" dirty="0">
                <a:solidFill>
                  <a:schemeClr val="accent5">
                    <a:lumMod val="75000"/>
                  </a:schemeClr>
                </a:solidFill>
              </a:rPr>
              <a:t>Color Masking</a:t>
            </a:r>
            <a:r>
              <a:rPr lang="en-US" dirty="0">
                <a:solidFill>
                  <a:schemeClr val="accent5">
                    <a:lumMod val="75000"/>
                  </a:schemeClr>
                </a:solidFill>
              </a:rPr>
              <a:t>: </a:t>
            </a:r>
            <a:r>
              <a:rPr lang="en-US" dirty="0">
                <a:solidFill>
                  <a:schemeClr val="tx2">
                    <a:lumMod val="10000"/>
                  </a:schemeClr>
                </a:solidFill>
              </a:rPr>
              <a:t>It defines lower and upper bounds for red hues in the HSV color space to create masks that isolate red regions in the image.</a:t>
            </a:r>
          </a:p>
          <a:p>
            <a:pPr marL="0" indent="0">
              <a:buNone/>
            </a:pPr>
            <a:r>
              <a:rPr lang="en-US" b="1" dirty="0">
                <a:solidFill>
                  <a:schemeClr val="accent5">
                    <a:lumMod val="75000"/>
                  </a:schemeClr>
                </a:solidFill>
              </a:rPr>
              <a:t>Image Processing</a:t>
            </a:r>
            <a:r>
              <a:rPr lang="en-US" dirty="0">
                <a:solidFill>
                  <a:schemeClr val="accent5">
                    <a:lumMod val="75000"/>
                  </a:schemeClr>
                </a:solidFill>
              </a:rPr>
              <a:t>:</a:t>
            </a:r>
            <a:r>
              <a:rPr lang="en-US" dirty="0">
                <a:solidFill>
                  <a:schemeClr val="tx2">
                    <a:lumMod val="10000"/>
                  </a:schemeClr>
                </a:solidFill>
              </a:rPr>
              <a:t> The code applies image processing operations such as median blurring, Gaussian blurring, and thresholding to reduce noise and enhance the detection of red objects.</a:t>
            </a:r>
          </a:p>
          <a:p>
            <a:pPr marL="0" indent="0">
              <a:buNone/>
            </a:pPr>
            <a:r>
              <a:rPr lang="en-US" b="1" dirty="0">
                <a:solidFill>
                  <a:schemeClr val="accent5">
                    <a:lumMod val="75000"/>
                  </a:schemeClr>
                </a:solidFill>
              </a:rPr>
              <a:t>Connected Component Analysis</a:t>
            </a:r>
            <a:r>
              <a:rPr lang="en-US" dirty="0">
                <a:solidFill>
                  <a:schemeClr val="accent5">
                    <a:lumMod val="75000"/>
                  </a:schemeClr>
                </a:solidFill>
              </a:rPr>
              <a:t>: </a:t>
            </a:r>
            <a:r>
              <a:rPr lang="en-US" dirty="0">
                <a:solidFill>
                  <a:schemeClr val="tx2">
                    <a:lumMod val="10000"/>
                  </a:schemeClr>
                </a:solidFill>
              </a:rPr>
              <a:t>It analyzes the connected components (regions) in the </a:t>
            </a:r>
            <a:r>
              <a:rPr lang="en-US" dirty="0" err="1">
                <a:solidFill>
                  <a:schemeClr val="tx2">
                    <a:lumMod val="10000"/>
                  </a:schemeClr>
                </a:solidFill>
              </a:rPr>
              <a:t>thresholded</a:t>
            </a:r>
            <a:r>
              <a:rPr lang="en-US" dirty="0">
                <a:solidFill>
                  <a:schemeClr val="tx2">
                    <a:lumMod val="10000"/>
                  </a:schemeClr>
                </a:solidFill>
              </a:rPr>
              <a:t> image to identify and count points of interest (red areas) by considering their size and connectivity.</a:t>
            </a:r>
          </a:p>
          <a:p>
            <a:pPr marL="0" indent="0">
              <a:buNone/>
            </a:pPr>
            <a:r>
              <a:rPr lang="en-US" b="1" dirty="0">
                <a:solidFill>
                  <a:schemeClr val="accent5">
                    <a:lumMod val="75000"/>
                  </a:schemeClr>
                </a:solidFill>
              </a:rPr>
              <a:t>Overlay</a:t>
            </a:r>
            <a:r>
              <a:rPr lang="en-US" dirty="0">
                <a:solidFill>
                  <a:schemeClr val="accent5">
                    <a:lumMod val="75000"/>
                  </a:schemeClr>
                </a:solidFill>
              </a:rPr>
              <a:t>: </a:t>
            </a:r>
            <a:r>
              <a:rPr lang="en-US" dirty="0">
                <a:solidFill>
                  <a:schemeClr val="tx2">
                    <a:lumMod val="10000"/>
                  </a:schemeClr>
                </a:solidFill>
              </a:rPr>
              <a:t>The code overlays the detected red areas onto the original image to highlight them.</a:t>
            </a:r>
          </a:p>
          <a:p>
            <a:endParaRPr lang="en-US" sz="1800" dirty="0"/>
          </a:p>
        </p:txBody>
      </p:sp>
    </p:spTree>
    <p:extLst>
      <p:ext uri="{BB962C8B-B14F-4D97-AF65-F5344CB8AC3E}">
        <p14:creationId xmlns:p14="http://schemas.microsoft.com/office/powerpoint/2010/main" val="2935977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מעוגל 2"/>
          <p:cNvSpPr/>
          <p:nvPr/>
        </p:nvSpPr>
        <p:spPr>
          <a:xfrm>
            <a:off x="4328160" y="685800"/>
            <a:ext cx="3535680" cy="733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a:xfrm>
            <a:off x="1295400" y="685799"/>
            <a:ext cx="9601200" cy="733697"/>
          </a:xfrm>
        </p:spPr>
        <p:txBody>
          <a:bodyPr/>
          <a:lstStyle/>
          <a:p>
            <a:pPr algn="ctr"/>
            <a:r>
              <a:rPr lang="he-IL" dirty="0" smtClean="0">
                <a:solidFill>
                  <a:schemeClr val="tx2">
                    <a:lumMod val="10000"/>
                  </a:schemeClr>
                </a:solidFill>
              </a:rPr>
              <a:t>תוצאות סופיות:</a:t>
            </a:r>
            <a:endParaRPr lang="en-US" dirty="0">
              <a:solidFill>
                <a:schemeClr val="tx2">
                  <a:lumMod val="10000"/>
                </a:schemeClr>
              </a:solidFill>
            </a:endParaRPr>
          </a:p>
        </p:txBody>
      </p:sp>
      <p:pic>
        <p:nvPicPr>
          <p:cNvPr id="4" name="מציין מיקום תוכן 3"/>
          <p:cNvPicPr>
            <a:picLocks noGrp="1" noChangeAspect="1"/>
          </p:cNvPicPr>
          <p:nvPr>
            <p:ph idx="1"/>
          </p:nvPr>
        </p:nvPicPr>
        <p:blipFill rotWithShape="1">
          <a:blip r:embed="rId2"/>
          <a:srcRect l="4744" r="8572" b="3061"/>
          <a:stretch/>
        </p:blipFill>
        <p:spPr>
          <a:xfrm>
            <a:off x="4752541" y="2171698"/>
            <a:ext cx="3638761" cy="2288945"/>
          </a:xfrm>
          <a:prstGeom prst="rect">
            <a:avLst/>
          </a:prstGeom>
        </p:spPr>
      </p:pic>
      <p:pic>
        <p:nvPicPr>
          <p:cNvPr id="5" name="תמונה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5228" y="2171698"/>
            <a:ext cx="3436061" cy="2288945"/>
          </a:xfrm>
          <a:prstGeom prst="rect">
            <a:avLst/>
          </a:prstGeom>
        </p:spPr>
      </p:pic>
      <p:pic>
        <p:nvPicPr>
          <p:cNvPr id="6" name="תמונה 5"/>
          <p:cNvPicPr>
            <a:picLocks noChangeAspect="1"/>
          </p:cNvPicPr>
          <p:nvPr/>
        </p:nvPicPr>
        <p:blipFill rotWithShape="1">
          <a:blip r:embed="rId4"/>
          <a:srcRect l="5783" t="4148" r="9911" b="4926"/>
          <a:stretch/>
        </p:blipFill>
        <p:spPr>
          <a:xfrm>
            <a:off x="740363" y="2171699"/>
            <a:ext cx="3788252" cy="2288945"/>
          </a:xfrm>
          <a:prstGeom prst="rect">
            <a:avLst/>
          </a:prstGeom>
        </p:spPr>
      </p:pic>
      <p:sp>
        <p:nvSpPr>
          <p:cNvPr id="9" name="TextBox 8"/>
          <p:cNvSpPr txBox="1"/>
          <p:nvPr/>
        </p:nvSpPr>
        <p:spPr>
          <a:xfrm>
            <a:off x="4868091" y="1802365"/>
            <a:ext cx="2995749" cy="369332"/>
          </a:xfrm>
          <a:prstGeom prst="rect">
            <a:avLst/>
          </a:prstGeom>
          <a:noFill/>
        </p:spPr>
        <p:txBody>
          <a:bodyPr wrap="square" rtlCol="0">
            <a:spAutoFit/>
          </a:bodyPr>
          <a:lstStyle/>
          <a:p>
            <a:r>
              <a:rPr lang="en-US" dirty="0">
                <a:solidFill>
                  <a:schemeClr val="tx2">
                    <a:lumMod val="10000"/>
                  </a:schemeClr>
                </a:solidFill>
              </a:rPr>
              <a:t>Points of </a:t>
            </a:r>
            <a:r>
              <a:rPr lang="en-US" dirty="0" smtClean="0">
                <a:solidFill>
                  <a:schemeClr val="tx2">
                    <a:lumMod val="10000"/>
                  </a:schemeClr>
                </a:solidFill>
              </a:rPr>
              <a:t>Interest </a:t>
            </a:r>
            <a:r>
              <a:rPr lang="en-US" dirty="0">
                <a:solidFill>
                  <a:schemeClr val="tx2">
                    <a:lumMod val="10000"/>
                  </a:schemeClr>
                </a:solidFill>
              </a:rPr>
              <a:t>Mask</a:t>
            </a:r>
          </a:p>
        </p:txBody>
      </p:sp>
      <p:sp>
        <p:nvSpPr>
          <p:cNvPr id="10" name="TextBox 9"/>
          <p:cNvSpPr txBox="1"/>
          <p:nvPr/>
        </p:nvSpPr>
        <p:spPr>
          <a:xfrm>
            <a:off x="1081959" y="1802365"/>
            <a:ext cx="2333896" cy="369332"/>
          </a:xfrm>
          <a:prstGeom prst="rect">
            <a:avLst/>
          </a:prstGeom>
          <a:noFill/>
        </p:spPr>
        <p:txBody>
          <a:bodyPr wrap="square" rtlCol="0">
            <a:spAutoFit/>
          </a:bodyPr>
          <a:lstStyle/>
          <a:p>
            <a:r>
              <a:rPr lang="en-US" dirty="0" err="1">
                <a:solidFill>
                  <a:schemeClr val="tx2">
                    <a:lumMod val="10000"/>
                  </a:schemeClr>
                </a:solidFill>
              </a:rPr>
              <a:t>Overlayed</a:t>
            </a:r>
            <a:r>
              <a:rPr lang="en-US" dirty="0">
                <a:solidFill>
                  <a:schemeClr val="tx2">
                    <a:lumMod val="10000"/>
                  </a:schemeClr>
                </a:solidFill>
              </a:rPr>
              <a:t> Image</a:t>
            </a:r>
          </a:p>
        </p:txBody>
      </p:sp>
      <p:sp>
        <p:nvSpPr>
          <p:cNvPr id="11" name="TextBox 10"/>
          <p:cNvSpPr txBox="1"/>
          <p:nvPr/>
        </p:nvSpPr>
        <p:spPr>
          <a:xfrm>
            <a:off x="1193074" y="4746171"/>
            <a:ext cx="10415452" cy="1754326"/>
          </a:xfrm>
          <a:prstGeom prst="rect">
            <a:avLst/>
          </a:prstGeom>
          <a:noFill/>
        </p:spPr>
        <p:txBody>
          <a:bodyPr wrap="square" rtlCol="0">
            <a:spAutoFit/>
          </a:bodyPr>
          <a:lstStyle/>
          <a:p>
            <a:pPr algn="l" rtl="0"/>
            <a:r>
              <a:rPr lang="en-US" dirty="0" smtClean="0">
                <a:solidFill>
                  <a:schemeClr val="tx2">
                    <a:lumMod val="10000"/>
                  </a:schemeClr>
                </a:solidFill>
              </a:rPr>
              <a:t>The </a:t>
            </a:r>
            <a:r>
              <a:rPr lang="en-US" dirty="0" smtClean="0">
                <a:solidFill>
                  <a:srgbClr val="FF0000"/>
                </a:solidFill>
              </a:rPr>
              <a:t>"Points of Interest Mask" </a:t>
            </a:r>
            <a:r>
              <a:rPr lang="en-US" dirty="0" smtClean="0">
                <a:solidFill>
                  <a:schemeClr val="tx2">
                    <a:lumMod val="10000"/>
                  </a:schemeClr>
                </a:solidFill>
              </a:rPr>
              <a:t>window shows the binary mask with white regions representing the POIs</a:t>
            </a:r>
            <a:r>
              <a:rPr lang="en-US" dirty="0"/>
              <a:t> </a:t>
            </a:r>
            <a:r>
              <a:rPr lang="en-US" dirty="0">
                <a:solidFill>
                  <a:schemeClr val="tx2">
                    <a:lumMod val="10000"/>
                  </a:schemeClr>
                </a:solidFill>
              </a:rPr>
              <a:t>"Points of Interest</a:t>
            </a:r>
            <a:r>
              <a:rPr lang="en-US" dirty="0" smtClean="0">
                <a:solidFill>
                  <a:schemeClr val="tx2">
                    <a:lumMod val="10000"/>
                  </a:schemeClr>
                </a:solidFill>
              </a:rPr>
              <a:t>.“</a:t>
            </a:r>
          </a:p>
          <a:p>
            <a:pPr algn="l" rtl="0"/>
            <a:r>
              <a:rPr lang="en-US" dirty="0" smtClean="0">
                <a:solidFill>
                  <a:srgbClr val="FF0000"/>
                </a:solidFill>
              </a:rPr>
              <a:t>"</a:t>
            </a:r>
            <a:r>
              <a:rPr lang="en-US" dirty="0" err="1" smtClean="0">
                <a:solidFill>
                  <a:srgbClr val="FF0000"/>
                </a:solidFill>
              </a:rPr>
              <a:t>Overlayed</a:t>
            </a:r>
            <a:r>
              <a:rPr lang="en-US" dirty="0" smtClean="0">
                <a:solidFill>
                  <a:srgbClr val="FF0000"/>
                </a:solidFill>
              </a:rPr>
              <a:t> Image" </a:t>
            </a:r>
            <a:r>
              <a:rPr lang="en-US" dirty="0" smtClean="0">
                <a:solidFill>
                  <a:schemeClr val="tx2">
                    <a:lumMod val="10000"/>
                  </a:schemeClr>
                </a:solidFill>
              </a:rPr>
              <a:t>window shows the original image with the red regions highlighted. </a:t>
            </a:r>
          </a:p>
          <a:p>
            <a:pPr algn="l" rtl="0"/>
            <a:r>
              <a:rPr lang="en-US" dirty="0" smtClean="0">
                <a:solidFill>
                  <a:srgbClr val="FF0000"/>
                </a:solidFill>
              </a:rPr>
              <a:t>The console output </a:t>
            </a:r>
            <a:r>
              <a:rPr lang="en-US" dirty="0" smtClean="0">
                <a:solidFill>
                  <a:schemeClr val="tx2">
                    <a:lumMod val="10000"/>
                  </a:schemeClr>
                </a:solidFill>
              </a:rPr>
              <a:t>displays the count of detected POIs, providing a quantitative measure of the identified regions in the image.</a:t>
            </a:r>
          </a:p>
          <a:p>
            <a:pPr algn="l" rtl="0"/>
            <a:r>
              <a:rPr lang="en-US" smtClean="0">
                <a:solidFill>
                  <a:schemeClr val="tx2">
                    <a:lumMod val="10000"/>
                  </a:schemeClr>
                </a:solidFill>
              </a:rPr>
              <a:t>Accuracy Percentage: 99.62215614575504 %</a:t>
            </a:r>
            <a:endParaRPr lang="en-US" dirty="0">
              <a:solidFill>
                <a:schemeClr val="tx2">
                  <a:lumMod val="10000"/>
                </a:schemeClr>
              </a:solidFill>
            </a:endParaRPr>
          </a:p>
        </p:txBody>
      </p:sp>
      <p:sp>
        <p:nvSpPr>
          <p:cNvPr id="12" name="Rectangle 2"/>
          <p:cNvSpPr>
            <a:spLocks noChangeArrowheads="1"/>
          </p:cNvSpPr>
          <p:nvPr/>
        </p:nvSpPr>
        <p:spPr bwMode="auto">
          <a:xfrm>
            <a:off x="87085" y="1384971"/>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Points of interest: 47</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4968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התאמה אישית 6">
      <a:dk1>
        <a:srgbClr val="FFFFFF"/>
      </a:dk1>
      <a:lt1>
        <a:srgbClr val="FFFFFF"/>
      </a:lt1>
      <a:dk2>
        <a:srgbClr val="D8D8D8"/>
      </a:dk2>
      <a:lt2>
        <a:srgbClr val="FFFFFF"/>
      </a:lt2>
      <a:accent1>
        <a:srgbClr val="F2F2F2"/>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חיתוך</Template>
  <TotalTime>604</TotalTime>
  <Words>578</Words>
  <Application>Microsoft Office PowerPoint</Application>
  <PresentationFormat>מסך רחב</PresentationFormat>
  <Paragraphs>52</Paragraphs>
  <Slides>10</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10</vt:i4>
      </vt:variant>
    </vt:vector>
  </HeadingPairs>
  <TitlesOfParts>
    <vt:vector size="18" baseType="lpstr">
      <vt:lpstr>Aharoni</vt:lpstr>
      <vt:lpstr>Arial</vt:lpstr>
      <vt:lpstr>Courier New</vt:lpstr>
      <vt:lpstr>Franklin Gothic Book</vt:lpstr>
      <vt:lpstr>Guttman Kav</vt:lpstr>
      <vt:lpstr>Guttman Kav-Light</vt:lpstr>
      <vt:lpstr>Söhne</vt:lpstr>
      <vt:lpstr>Crop</vt:lpstr>
      <vt:lpstr>מצגת של PowerPoint‏</vt:lpstr>
      <vt:lpstr>"משימת פרויקט"  </vt:lpstr>
      <vt:lpstr>זיהוי והדגשת כדורים אדומים בתמונות באמצעות OpenCV</vt:lpstr>
      <vt:lpstr>תוצאות:</vt:lpstr>
      <vt:lpstr>מצגת של PowerPoint‏</vt:lpstr>
      <vt:lpstr>מצגת של PowerPoint‏</vt:lpstr>
      <vt:lpstr>מצגת של PowerPoint‏</vt:lpstr>
      <vt:lpstr>מצגת של PowerPoint‏</vt:lpstr>
      <vt:lpstr>תוצאות סופיות:</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עיבוד תמונה</dc:title>
  <dc:creator>Lenovo</dc:creator>
  <cp:lastModifiedBy>Lenovo</cp:lastModifiedBy>
  <cp:revision>21</cp:revision>
  <dcterms:created xsi:type="dcterms:W3CDTF">2023-09-03T21:46:03Z</dcterms:created>
  <dcterms:modified xsi:type="dcterms:W3CDTF">2023-09-04T07:50:22Z</dcterms:modified>
</cp:coreProperties>
</file>